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A95849-2B3A-4C2A-89B7-6F93DB05C13B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7892F7-7E20-4233-BE84-B35C4146605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6969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965BD-0405-487D-85A1-CA7915101ADF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1219200" y="152400"/>
            <a:ext cx="7391400" cy="10668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endParaRPr kumimoji="1" lang="hr-HR" sz="44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219200" y="1676400"/>
            <a:ext cx="7391400" cy="4724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endParaRPr kumimoji="1" lang="hr-HR" sz="3200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2D4F-8AE9-46E5-BFD1-0C65D362B6A4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B3D18-37A6-4547-B16C-B50A98DC14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123A8-EEEA-44F0-AAE6-1AD08683E2CA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390A4-8E6B-49EF-9DD4-05881634DF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36C6C-187D-48F4-AFC3-5F9C66929086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2F831-5755-4D1C-919C-00B5A2C6DF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18478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52400"/>
            <a:ext cx="53911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ECAB3-8890-4612-9248-F0E07098B471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8D089-813D-43D6-A0E2-FF0C4733F1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1219200" y="152400"/>
            <a:ext cx="7391400" cy="10668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endParaRPr kumimoji="1" lang="hr-HR" sz="44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219200" y="1676400"/>
            <a:ext cx="7391400" cy="4724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endParaRPr kumimoji="1" lang="hr-HR" sz="3200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1219200" y="152400"/>
            <a:ext cx="7391400" cy="10668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endParaRPr kumimoji="1" lang="hr-HR" sz="44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219200" y="1676400"/>
            <a:ext cx="7391400" cy="4724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/>
            </a:pPr>
            <a:endParaRPr kumimoji="1" lang="hr-HR" sz="3200"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C2BFB-8DDF-4D0A-8B26-65EEE5E72F77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2714B-FD7D-4921-A053-5755F09472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4089C-3573-4A17-8048-5D89EB92D82C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6C97E-4025-4F13-B93F-A83E54284B5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6B912-6E94-45F7-97AE-ACB876ECAD39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00E1-2AF9-4FC0-B664-597C5D39647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9D74C-2C1F-4E0B-9928-C1E42AEAA07B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57438-2F58-45C1-8492-D62615EFD62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D1B78-540F-4D40-91F2-1A34B891CEEB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3073-262E-4BC3-BCF2-F2858203C3C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EB4F8-970F-461A-B4DF-FC99DEF7EC41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F334C-2675-4495-9B5E-B21A459654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76400"/>
            <a:ext cx="739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56D8C92-9830-4181-ADCC-0CC9C9178C6A}" type="datetimeFigureOut">
              <a:rPr lang="hr-HR"/>
              <a:pPr>
                <a:defRPr/>
              </a:pPr>
              <a:t>6.9.2013.</a:t>
            </a:fld>
            <a:endParaRPr lang="hr-HR"/>
          </a:p>
        </p:txBody>
      </p:sp>
      <p:sp>
        <p:nvSpPr>
          <p:cNvPr id="277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77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132850C-687D-42EB-8713-49AE1C94156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15616" y="980876"/>
            <a:ext cx="7391400" cy="2160538"/>
          </a:xfrm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hr-HR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Adenomioza i neplodnost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4294967295"/>
          </p:nvPr>
        </p:nvSpPr>
        <p:spPr>
          <a:xfrm>
            <a:off x="1258888" y="4581276"/>
            <a:ext cx="7391400" cy="194406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dirty="0" smtClean="0">
                <a:effectLst/>
              </a:rPr>
              <a:t> Branko Radaković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>
                <a:effectLst/>
              </a:rPr>
              <a:t>Zavod za humanu reprodukciju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>
                <a:effectLst/>
              </a:rPr>
              <a:t> Klinika za ženske bolesti i porode KBC-a i Medicinskog </a:t>
            </a:r>
            <a:r>
              <a:rPr lang="hr-HR" sz="2400" dirty="0" smtClean="0">
                <a:effectLst/>
              </a:rPr>
              <a:t>fakulteta </a:t>
            </a:r>
            <a:r>
              <a:rPr lang="hr-HR" sz="2400" dirty="0" smtClean="0">
                <a:effectLst/>
              </a:rPr>
              <a:t>u Zagrebu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400" dirty="0" smtClean="0">
                <a:effectLst/>
              </a:rPr>
              <a:t>lX hrvatski kongres GEHRM,Brijuni,2013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400" dirty="0" smtClean="0">
              <a:effectLst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Vremenski odnos ?</a:t>
            </a:r>
          </a:p>
          <a:p>
            <a:r>
              <a:rPr lang="hr-HR" sz="2400" dirty="0" smtClean="0"/>
              <a:t>Nema raspoloživih podataka u literaturi</a:t>
            </a:r>
          </a:p>
          <a:p>
            <a:r>
              <a:rPr lang="hr-HR" sz="2400" dirty="0" smtClean="0"/>
              <a:t>Samo indirektni pokazatelji</a:t>
            </a:r>
          </a:p>
          <a:p>
            <a:r>
              <a:rPr lang="hr-HR" sz="2400" dirty="0" smtClean="0"/>
              <a:t>Nekontrolirana “case-series” studija</a:t>
            </a:r>
          </a:p>
          <a:p>
            <a:pPr lvl="1"/>
            <a:r>
              <a:rPr lang="hr-HR" sz="2000" dirty="0" smtClean="0"/>
              <a:t>70 žena,30 neplodnih, 40 plodnih,67% ima A+E</a:t>
            </a:r>
          </a:p>
          <a:p>
            <a:pPr lvl="1"/>
            <a:r>
              <a:rPr lang="hr-HR" sz="2000" dirty="0" smtClean="0"/>
              <a:t>Adenomioza u 87% s dismenorejom dužom od 10 g.,u odnosu na 52% s dismenorejom od 1-10 g.</a:t>
            </a:r>
          </a:p>
          <a:p>
            <a:pPr lvl="1"/>
            <a:r>
              <a:rPr lang="hr-HR" sz="2000" dirty="0" smtClean="0"/>
              <a:t>Adenomioza (neplodnost?!!) češća u žena s duljim trajanjem dismenoreje </a:t>
            </a:r>
          </a:p>
          <a:p>
            <a:pPr lvl="1"/>
            <a:r>
              <a:rPr lang="hr-HR" sz="2000" dirty="0" smtClean="0"/>
              <a:t>Jakost dismenoreje (neplodnosti?!!) ovisi o proširenosti i dubini invazije žarišta adenomioze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Kissler.ANYAS,2007  </a:t>
            </a:r>
          </a:p>
          <a:p>
            <a:pPr lvl="1">
              <a:buNone/>
            </a:pPr>
            <a:r>
              <a:rPr lang="hr-HR" sz="2000" dirty="0" smtClean="0"/>
              <a:t>  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Utjecaj stupnja bolesti na plodnost ?</a:t>
            </a:r>
          </a:p>
          <a:p>
            <a:pPr lvl="1"/>
            <a:r>
              <a:rPr lang="hr-HR" sz="2000" dirty="0" smtClean="0"/>
              <a:t>Subanaliza 50 žena s endometriozom i abnormalnom uterotubalnom histerosalpingoscintigrafijom (HSSG)-oštećen transport spermija</a:t>
            </a:r>
          </a:p>
          <a:p>
            <a:pPr lvl="1"/>
            <a:r>
              <a:rPr lang="hr-HR" sz="2000" dirty="0" smtClean="0"/>
              <a:t>Abnormalna HSSG :</a:t>
            </a:r>
          </a:p>
          <a:p>
            <a:pPr lvl="1"/>
            <a:r>
              <a:rPr lang="hr-HR" sz="2000" dirty="0" smtClean="0"/>
              <a:t>78% u žena s difuznom adenomiozom</a:t>
            </a:r>
          </a:p>
          <a:p>
            <a:pPr lvl="1"/>
            <a:r>
              <a:rPr lang="hr-HR" sz="2000" dirty="0" smtClean="0"/>
              <a:t>54% u žena s žarišnom adenomiozom</a:t>
            </a:r>
          </a:p>
          <a:p>
            <a:pPr lvl="1"/>
            <a:r>
              <a:rPr lang="hr-HR" sz="2000" dirty="0" smtClean="0"/>
              <a:t>37% u žena bez adenomioze          Kissler,ANYAS,2007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000" dirty="0" smtClean="0"/>
              <a:t>JZ miometrija (posterior) značajno deblja u žena s 3. i 4. stupnjem  u odnosu na žene s 1. i 2. stupnjem endometrioze (MRI),                      Kunz,HR,2005</a:t>
            </a:r>
          </a:p>
          <a:p>
            <a:pPr lvl="1"/>
            <a:r>
              <a:rPr lang="hr-HR" sz="2000" dirty="0" smtClean="0"/>
              <a:t>Pozitivna korelacija stupnja A, E i neplodnosti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Tomassetti,SRM,2013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Patofiziologija 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Abnormalni uterotubalni transport-peristaltika (HSSG)</a:t>
            </a:r>
            <a:endParaRPr lang="hr-HR" sz="2400" dirty="0" smtClean="0"/>
          </a:p>
          <a:p>
            <a:pPr lvl="1"/>
            <a:r>
              <a:rPr lang="hr-HR" sz="2000" dirty="0" smtClean="0"/>
              <a:t>Glavni uzrok neplodnosti žena s A. (ali i E.)</a:t>
            </a:r>
          </a:p>
          <a:p>
            <a:pPr lvl="1"/>
            <a:r>
              <a:rPr lang="hr-HR" sz="2000" dirty="0" smtClean="0"/>
              <a:t>Posljedica destrukcije normalne arhitekture JZ</a:t>
            </a:r>
          </a:p>
          <a:p>
            <a:pPr lvl="1">
              <a:buNone/>
            </a:pPr>
            <a:r>
              <a:rPr lang="hr-HR" sz="2000" dirty="0" smtClean="0"/>
              <a:t>                                Kissler,BJOG,2006 i ANYAS,2007</a:t>
            </a:r>
          </a:p>
          <a:p>
            <a:pPr lvl="1"/>
            <a:r>
              <a:rPr lang="hr-HR" sz="2000" dirty="0" smtClean="0"/>
              <a:t>Gubitak živčanih niti u endometrijsko-miometrijskom međuprostroru i hiperplazija miocita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       Quinn,JOG,2007</a:t>
            </a:r>
          </a:p>
          <a:p>
            <a:pPr lvl="1"/>
            <a:r>
              <a:rPr lang="hr-HR" sz="2000" dirty="0" smtClean="0"/>
              <a:t>Promijenjena ultrastruktura glatkih mišića uterusa i smjer kontrakcija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        Lin,FS,2008</a:t>
            </a:r>
          </a:p>
          <a:p>
            <a:pPr lvl="1"/>
            <a:r>
              <a:rPr lang="hr-HR" sz="2000" dirty="0" smtClean="0"/>
              <a:t>“upalna reakcija” potaknuta ektopičnim žlijezdama endometrija u miometriju-proliferacija glatke muskulature-kontrakcije?!               Mahasseb,FS,2010</a:t>
            </a:r>
          </a:p>
          <a:p>
            <a:pPr lvl="1">
              <a:buNone/>
            </a:pPr>
            <a:endParaRPr lang="hr-HR" sz="2000" dirty="0" smtClean="0"/>
          </a:p>
          <a:p>
            <a:pPr lvl="1">
              <a:buNone/>
            </a:pPr>
            <a:r>
              <a:rPr lang="hr-HR" sz="2000" dirty="0" smtClean="0"/>
              <a:t>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Patofiziologija 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556792"/>
            <a:ext cx="7391400" cy="4724400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Promijenjena funkcija i receptivnost endometrija</a:t>
            </a:r>
          </a:p>
          <a:p>
            <a:r>
              <a:rPr lang="hr-HR" sz="2400" dirty="0" smtClean="0"/>
              <a:t>Oštećena implantacija</a:t>
            </a:r>
          </a:p>
          <a:p>
            <a:pPr lvl="1"/>
            <a:r>
              <a:rPr lang="hr-HR" sz="2000" dirty="0" smtClean="0"/>
              <a:t>Defektna faza proliferacije i sekrecije u neplodnih žena s adenomiozom u odnosu na žene s PCOS (3D-TVUZV)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Bromer,FS,2009</a:t>
            </a:r>
          </a:p>
          <a:p>
            <a:pPr lvl="1"/>
            <a:r>
              <a:rPr lang="hr-HR" sz="2000" dirty="0" smtClean="0"/>
              <a:t>Promijenjena vaskularizacija endometrija-značajna razlika PHD  neplodne s adenomiozom i plodne žene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Ota,MRT,2003</a:t>
            </a:r>
          </a:p>
          <a:p>
            <a:pPr lvl="1"/>
            <a:r>
              <a:rPr lang="hr-HR" sz="2000" dirty="0" smtClean="0"/>
              <a:t>Abnormalni upalni odgovor u endometriju</a:t>
            </a:r>
          </a:p>
          <a:p>
            <a:pPr lvl="1"/>
            <a:r>
              <a:rPr lang="hr-HR" sz="2000" dirty="0" smtClean="0"/>
              <a:t>Gubiktak ekspresije molekula adhezije stanica (integrini,selektini,kaderini)        Campo, RBO,2012</a:t>
            </a:r>
          </a:p>
          <a:p>
            <a:pPr lvl="1"/>
            <a:r>
              <a:rPr lang="hr-HR" sz="2000" dirty="0" smtClean="0"/>
              <a:t>Značajno niža ekspresija gena HOXA i LIF u endometriju u sredini sekrecijske faze      Fisher,FS,2011,Xiao,FS,2010              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Patofiziologija 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sz="2000" dirty="0" smtClean="0"/>
              <a:t>Abnormalna koncentracija intrauterinih slobodnih radikala u endometriju –oksidativni stres-oštećena fertilizacija i razvoj embrija 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Campo,RBO.2012</a:t>
            </a:r>
          </a:p>
          <a:p>
            <a:pPr lvl="1"/>
            <a:r>
              <a:rPr lang="hr-HR" sz="2000" dirty="0" smtClean="0"/>
              <a:t>Promijenjena decidualizacija-zbog poremećene ekspresije regulatornih proteina – promijenjen imunološki odgovor – oštećena implantacija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Yang,AJRJ,2006</a:t>
            </a:r>
          </a:p>
          <a:p>
            <a:pPr lvl="1"/>
            <a:r>
              <a:rPr lang="hr-HR" sz="2000" dirty="0" smtClean="0"/>
              <a:t>Poremećena funkcija gena – 10 disregulatornih proteina u miometriju žena s adenomiozom, mogući biomarkeri za dijagnozu ?!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Lin,FS,2008 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Adenomoza-reprodukcija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A. Spontano začeće</a:t>
            </a:r>
            <a:endParaRPr lang="hr-HR" sz="2400" dirty="0" smtClean="0"/>
          </a:p>
          <a:p>
            <a:r>
              <a:rPr lang="hr-HR" sz="2400" dirty="0" smtClean="0"/>
              <a:t>“case-control” studija na babonima</a:t>
            </a:r>
          </a:p>
          <a:p>
            <a:pPr lvl="1"/>
            <a:r>
              <a:rPr lang="hr-HR" sz="2000" dirty="0" smtClean="0"/>
              <a:t>37 sa adenomiozom ,37 bez adenomioze  </a:t>
            </a:r>
          </a:p>
          <a:p>
            <a:pPr lvl="1"/>
            <a:r>
              <a:rPr lang="hr-HR" sz="2000" dirty="0" smtClean="0"/>
              <a:t>Jaka veza A/E (OR 31;95%CI,4-1348)</a:t>
            </a:r>
          </a:p>
          <a:p>
            <a:pPr lvl="1"/>
            <a:r>
              <a:rPr lang="hr-HR" sz="2000" dirty="0" smtClean="0"/>
              <a:t>Jaka veza A/E i spontano začeće (OR 21;95%CI,3-897)</a:t>
            </a:r>
          </a:p>
          <a:p>
            <a:pPr lvl="1"/>
            <a:r>
              <a:rPr lang="hr-HR" sz="2000" dirty="0" smtClean="0"/>
              <a:t>Jaka veza A/bez E. i trajanje neplodnosti  (OR 20;95%CI,2-921)</a:t>
            </a:r>
          </a:p>
          <a:p>
            <a:pPr lvl="1"/>
            <a:r>
              <a:rPr lang="hr-HR" sz="2000" dirty="0" smtClean="0"/>
              <a:t>Adenomioza ima jaki negativan učinak na spontano začeće                               Barrier,FS,2004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000" dirty="0" smtClean="0"/>
              <a:t>Nema niti jedne druge studije koja bi ciljano ispitivala učinak adenomioze na spontano začeće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Maheshwari,HR,2012</a:t>
            </a:r>
          </a:p>
          <a:p>
            <a:pPr lvl="1"/>
            <a:endParaRPr lang="hr-HR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Adenomioza-reprodukcija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B. Poslije kirurške terapije endometrioze</a:t>
            </a:r>
          </a:p>
          <a:p>
            <a:pPr>
              <a:buNone/>
            </a:pPr>
            <a:endParaRPr lang="hr-HR" dirty="0" smtClean="0"/>
          </a:p>
          <a:p>
            <a:r>
              <a:rPr lang="hr-HR" sz="2400" dirty="0" smtClean="0"/>
              <a:t>Retrospektivna “case-control” studija</a:t>
            </a:r>
          </a:p>
          <a:p>
            <a:endParaRPr lang="hr-HR" sz="2400" dirty="0" smtClean="0"/>
          </a:p>
          <a:p>
            <a:pPr lvl="1"/>
            <a:r>
              <a:rPr lang="hr-HR" sz="2000" dirty="0" smtClean="0"/>
              <a:t>40 žena s endomtriozom i adenomiozom i 40 sa endomtriozaom, poslije LPSC.op.</a:t>
            </a:r>
          </a:p>
          <a:p>
            <a:pPr lvl="1"/>
            <a:r>
              <a:rPr lang="hr-HR" sz="2000" dirty="0" smtClean="0"/>
              <a:t>Broj trudnoća: </a:t>
            </a:r>
          </a:p>
          <a:p>
            <a:pPr lvl="1">
              <a:buNone/>
            </a:pPr>
            <a:r>
              <a:rPr lang="hr-HR" sz="2000" dirty="0" smtClean="0"/>
              <a:t>     Statistički značajno veći u žena koje su imale  endometriozu, bez prisutne adenomioze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Landi,JIMG,2008</a:t>
            </a:r>
          </a:p>
          <a:p>
            <a:pPr lvl="1">
              <a:buNone/>
            </a:pPr>
            <a:endParaRPr lang="hr-HR" sz="2000" dirty="0" smtClean="0"/>
          </a:p>
          <a:p>
            <a:pPr lvl="1">
              <a:buNone/>
            </a:pPr>
            <a:r>
              <a:rPr lang="hr-HR" sz="2000" dirty="0" smtClean="0"/>
              <a:t>			</a:t>
            </a:r>
          </a:p>
          <a:p>
            <a:pPr lvl="1">
              <a:buNone/>
            </a:pPr>
            <a:r>
              <a:rPr lang="hr-HR" sz="2000" dirty="0" smtClean="0"/>
              <a:t>	</a:t>
            </a:r>
          </a:p>
          <a:p>
            <a:pPr lvl="1">
              <a:buNone/>
            </a:pPr>
            <a:r>
              <a:rPr lang="hr-HR" sz="2000" dirty="0" smtClean="0"/>
              <a:t>					</a:t>
            </a:r>
          </a:p>
          <a:p>
            <a:pPr lvl="1"/>
            <a:endParaRPr lang="hr-HR" sz="2000" dirty="0" smtClean="0"/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Prospektivna kontrolirana studija</a:t>
            </a:r>
          </a:p>
          <a:p>
            <a:endParaRPr lang="hr-HR" sz="2400" dirty="0" smtClean="0"/>
          </a:p>
          <a:p>
            <a:pPr lvl="1"/>
            <a:r>
              <a:rPr lang="hr-HR" sz="2000" dirty="0" smtClean="0"/>
              <a:t>Žene s resekcijom crijeva zbog endometrioze, bez adenomioze ili s adenomiozom</a:t>
            </a:r>
          </a:p>
          <a:p>
            <a:pPr lvl="1">
              <a:buNone/>
            </a:pPr>
            <a:r>
              <a:rPr lang="hr-HR" sz="2000" dirty="0" smtClean="0"/>
              <a:t>  Broj trudnoća :</a:t>
            </a:r>
          </a:p>
          <a:p>
            <a:pPr lvl="1">
              <a:buNone/>
            </a:pPr>
            <a:r>
              <a:rPr lang="hr-HR" sz="2000" dirty="0" smtClean="0"/>
              <a:t>      a) endometrioza+adenomioza – 4.5%</a:t>
            </a:r>
          </a:p>
          <a:p>
            <a:pPr lvl="1">
              <a:buNone/>
            </a:pPr>
            <a:r>
              <a:rPr lang="hr-HR" sz="2000" dirty="0" smtClean="0"/>
              <a:t>      b) endometrioza,bez adenomioze – 29.2% (statistički značajno više)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000" dirty="0" smtClean="0"/>
              <a:t>Prisutna adenomioza ima značajno negativan učinak na koncepciju žena koje su liječene kirurškom terapijom zbog endometrioze crijeva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Ferrero,FS,2009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Prospektivna studija</a:t>
            </a:r>
          </a:p>
          <a:p>
            <a:endParaRPr lang="hr-HR" sz="2400" dirty="0" smtClean="0"/>
          </a:p>
          <a:p>
            <a:pPr lvl="1"/>
            <a:r>
              <a:rPr lang="hr-HR" sz="2000" dirty="0" smtClean="0"/>
              <a:t>83 žene poslije operacije endometrioze 3. i 4. stupnja, prema ASRM, 51/61% žele zanijeti, od 51/39 neplodno</a:t>
            </a:r>
          </a:p>
          <a:p>
            <a:pPr lvl="1"/>
            <a:r>
              <a:rPr lang="hr-HR" sz="2000" dirty="0" smtClean="0"/>
              <a:t>Broj trudnoća :</a:t>
            </a:r>
          </a:p>
          <a:p>
            <a:pPr lvl="1">
              <a:buNone/>
            </a:pPr>
            <a:r>
              <a:rPr lang="hr-HR" sz="2000" dirty="0" smtClean="0"/>
              <a:t>                   a) žene s prisutnom adenomiozpm  2/22</a:t>
            </a:r>
          </a:p>
          <a:p>
            <a:pPr lvl="1">
              <a:buNone/>
            </a:pPr>
            <a:r>
              <a:rPr lang="hr-HR" sz="2000" dirty="0" smtClean="0"/>
              <a:t>                   b) žene bez adenomioze                 9/27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000" dirty="0" smtClean="0"/>
              <a:t>Prisutna adenomioza ima negativan učinak na postoperativni reprodukcijski potencijal žena koje su operirane zbog 3. i 4. stupnja endometrioze, a žele trudnoću</a:t>
            </a:r>
          </a:p>
          <a:p>
            <a:pPr lvl="1">
              <a:buNone/>
            </a:pPr>
            <a:r>
              <a:rPr lang="hr-HR" sz="2000" dirty="0" smtClean="0"/>
              <a:t>                                      Darai, EJOGRB,2010</a:t>
            </a:r>
          </a:p>
          <a:p>
            <a:pPr lvl="1">
              <a:buNone/>
            </a:pPr>
            <a:r>
              <a:rPr lang="hr-HR" sz="2000" dirty="0" smtClean="0"/>
              <a:t>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Prospektivna multicentrična studija</a:t>
            </a:r>
          </a:p>
          <a:p>
            <a:pPr lvl="1"/>
            <a:r>
              <a:rPr lang="hr-HR" sz="2000" dirty="0" smtClean="0"/>
              <a:t>75 neplodnih žena, operirano zbog kolorektalne endometrioze, postoperativno IVF</a:t>
            </a:r>
          </a:p>
          <a:p>
            <a:pPr lvl="1"/>
            <a:r>
              <a:rPr lang="hr-HR" sz="2000" dirty="0" smtClean="0"/>
              <a:t>Grup A – endometrioza+adenomioza, 28%</a:t>
            </a:r>
          </a:p>
          <a:p>
            <a:pPr lvl="1"/>
            <a:r>
              <a:rPr lang="hr-HR" sz="2000" dirty="0" smtClean="0"/>
              <a:t>Grupa B – samo endometrioza, 72%</a:t>
            </a:r>
          </a:p>
          <a:p>
            <a:pPr lvl="1"/>
            <a:r>
              <a:rPr lang="hr-HR" sz="2000" dirty="0" smtClean="0"/>
              <a:t>Kumulativni broj trudnoća – poslije 3 pokušaja IVF :</a:t>
            </a:r>
          </a:p>
          <a:p>
            <a:pPr lvl="1"/>
            <a:r>
              <a:rPr lang="hr-HR" sz="2000" dirty="0" smtClean="0"/>
              <a:t>                   A/B – 19.1% / 82%</a:t>
            </a:r>
          </a:p>
          <a:p>
            <a:pPr lvl="1"/>
            <a:r>
              <a:rPr lang="hr-HR" sz="2000" dirty="0" smtClean="0"/>
              <a:t>Prisutna adenomioza ima negativan učinak na ishode IVF postupka u žena koje su operirane zbog kolorektalne endometrioze                           Ballaster, HR, 2012 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000" dirty="0" smtClean="0"/>
              <a:t>Preliminarni rezultati pokazuju da prisustvo adenomioze ima negativan učinak na reprodukcijske ishode žena poslije kirurške terapije endometrioze 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 Tomassetti, SRM,2013</a:t>
            </a:r>
          </a:p>
          <a:p>
            <a:pPr lvl="1">
              <a:buNone/>
            </a:pPr>
            <a:endParaRPr lang="hr-HR" sz="2000" dirty="0" smtClean="0"/>
          </a:p>
          <a:p>
            <a:pPr lvl="1">
              <a:buNone/>
            </a:pPr>
            <a:endParaRPr lang="hr-HR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Povijest</a:t>
            </a:r>
          </a:p>
          <a:p>
            <a:r>
              <a:rPr lang="hr-HR" dirty="0" smtClean="0"/>
              <a:t>Definicija i simptomi</a:t>
            </a:r>
          </a:p>
          <a:p>
            <a:r>
              <a:rPr lang="hr-HR" dirty="0" smtClean="0"/>
              <a:t>Epidemiologija</a:t>
            </a:r>
          </a:p>
          <a:p>
            <a:r>
              <a:rPr lang="hr-HR" dirty="0" smtClean="0"/>
              <a:t>Adenomioza i neplodnost</a:t>
            </a:r>
          </a:p>
          <a:p>
            <a:r>
              <a:rPr lang="hr-HR" dirty="0" smtClean="0"/>
              <a:t>Učinak na reprodukciju</a:t>
            </a:r>
          </a:p>
          <a:p>
            <a:pPr lvl="1"/>
            <a:r>
              <a:rPr lang="hr-HR" dirty="0" smtClean="0"/>
              <a:t>Spontano začeće</a:t>
            </a:r>
          </a:p>
          <a:p>
            <a:pPr lvl="1"/>
            <a:r>
              <a:rPr lang="hr-HR" dirty="0" smtClean="0"/>
              <a:t>Poslije kirurške terapije endometrioze</a:t>
            </a:r>
          </a:p>
          <a:p>
            <a:pPr lvl="1"/>
            <a:r>
              <a:rPr lang="hr-HR" dirty="0" smtClean="0"/>
              <a:t>Poslije MPO</a:t>
            </a:r>
          </a:p>
          <a:p>
            <a:r>
              <a:rPr lang="hr-HR" dirty="0" smtClean="0"/>
              <a:t>Liječenje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C. Učinak adenomioze na reprodukcijske ishode poslije IVF</a:t>
            </a:r>
          </a:p>
          <a:p>
            <a:pPr>
              <a:buNone/>
            </a:pPr>
            <a:endParaRPr lang="hr-HR" dirty="0" smtClean="0"/>
          </a:p>
          <a:p>
            <a:r>
              <a:rPr lang="hr-HR" sz="2400" dirty="0" smtClean="0"/>
              <a:t>do sada 8 studija</a:t>
            </a:r>
          </a:p>
          <a:p>
            <a:r>
              <a:rPr lang="hr-HR" sz="2400" dirty="0" smtClean="0"/>
              <a:t>2 studije – </a:t>
            </a:r>
          </a:p>
          <a:p>
            <a:pPr>
              <a:buNone/>
            </a:pPr>
            <a:r>
              <a:rPr lang="hr-HR" sz="2400" dirty="0" smtClean="0"/>
              <a:t>   negativna korelacija debljine JZ miometrija i broja implantacija poslije IVF/ICSI (3DTVUZV)</a:t>
            </a:r>
          </a:p>
          <a:p>
            <a:pPr>
              <a:buNone/>
            </a:pPr>
            <a:r>
              <a:rPr lang="hr-HR" sz="2400" dirty="0" smtClean="0"/>
              <a:t>                                        Kunz, AGO, 2010</a:t>
            </a:r>
          </a:p>
          <a:p>
            <a:pPr>
              <a:buNone/>
            </a:pPr>
            <a:r>
              <a:rPr lang="hr-HR" sz="2400" dirty="0" smtClean="0"/>
              <a:t>                                        Maubon, JOGR, 2010   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400" dirty="0" smtClean="0"/>
              <a:t>Retrospektivna studija :</a:t>
            </a:r>
          </a:p>
          <a:p>
            <a:endParaRPr lang="hr-HR" sz="2400" dirty="0" smtClean="0"/>
          </a:p>
          <a:p>
            <a:pPr lvl="1"/>
            <a:r>
              <a:rPr lang="hr-HR" sz="2000" dirty="0" smtClean="0"/>
              <a:t>74 neplodne žene s endomtriozom, prolongirana terapija s GnRH-a, IVF</a:t>
            </a:r>
          </a:p>
          <a:p>
            <a:pPr lvl="1"/>
            <a:r>
              <a:rPr lang="hr-HR" sz="2000" dirty="0" smtClean="0"/>
              <a:t>20 s adenomiozom i endometriozom/ 54 s endomtriozom</a:t>
            </a:r>
          </a:p>
          <a:p>
            <a:pPr lvl="1"/>
            <a:r>
              <a:rPr lang="hr-HR" sz="2000" dirty="0" smtClean="0"/>
              <a:t>Nema st. zanačajne razlike u uspješnosti ishoda IVF</a:t>
            </a:r>
          </a:p>
          <a:p>
            <a:pPr lvl="1">
              <a:buNone/>
            </a:pPr>
            <a:r>
              <a:rPr lang="hr-HR" sz="2000" dirty="0" smtClean="0"/>
              <a:t>                                   Mijatović, EJOGRB, 2010</a:t>
            </a:r>
          </a:p>
          <a:p>
            <a:pPr lvl="1">
              <a:buNone/>
            </a:pPr>
            <a:endParaRPr lang="hr-HR" sz="2000" dirty="0" smtClean="0"/>
          </a:p>
          <a:p>
            <a:pPr lvl="1">
              <a:buNone/>
            </a:pPr>
            <a:r>
              <a:rPr lang="hr-HR" sz="2400" dirty="0" smtClean="0"/>
              <a:t>Retropsektivna kohortna studija :</a:t>
            </a:r>
          </a:p>
          <a:p>
            <a:pPr lvl="2"/>
            <a:r>
              <a:rPr lang="hr-HR" sz="2000" dirty="0" smtClean="0"/>
              <a:t>37 sa A+E ,164 s endometriozom, IVF </a:t>
            </a:r>
          </a:p>
          <a:p>
            <a:pPr lvl="2"/>
            <a:r>
              <a:rPr lang="hr-HR" sz="2000" dirty="0" smtClean="0"/>
              <a:t>Isključene žene s 3. i 4. stupnjem endometriotze</a:t>
            </a:r>
          </a:p>
          <a:p>
            <a:pPr lvl="2"/>
            <a:r>
              <a:rPr lang="hr-HR" sz="2000" dirty="0" smtClean="0"/>
              <a:t>Nema razlike u reprodukcijskim ishodima poslije IVF</a:t>
            </a:r>
          </a:p>
          <a:p>
            <a:pPr lvl="2">
              <a:buNone/>
            </a:pPr>
            <a:r>
              <a:rPr lang="hr-HR" sz="2000" dirty="0" smtClean="0"/>
              <a:t>                                    Castello ,EJOGRB, 2011</a:t>
            </a:r>
          </a:p>
          <a:p>
            <a:endParaRPr lang="hr-HR" sz="2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Prospektivna studija :</a:t>
            </a:r>
          </a:p>
          <a:p>
            <a:pPr lvl="1"/>
            <a:r>
              <a:rPr lang="hr-HR" sz="2000" dirty="0" smtClean="0"/>
              <a:t>275 žena, IVF/ICSI, a) 19 žena s adenomiozom, b) 256 bez adenomioze, (3x 3D-TVUZV)</a:t>
            </a:r>
          </a:p>
          <a:p>
            <a:pPr lvl="1">
              <a:buNone/>
            </a:pPr>
            <a:r>
              <a:rPr lang="hr-HR" sz="2000" dirty="0" smtClean="0"/>
              <a:t>               CPR,  A/B - 22% / 47.2%</a:t>
            </a:r>
          </a:p>
          <a:p>
            <a:pPr lvl="1">
              <a:buNone/>
            </a:pPr>
            <a:r>
              <a:rPr lang="hr-HR" sz="2000" dirty="0" smtClean="0"/>
              <a:t>               OPR,  A/B - 11.1%/ 45.9%</a:t>
            </a:r>
          </a:p>
          <a:p>
            <a:pPr lvl="1">
              <a:buNone/>
            </a:pPr>
            <a:r>
              <a:rPr lang="hr-HR" sz="2000" dirty="0" smtClean="0"/>
              <a:t>               spontani pobačaji,   A/B - 50%/2.8%</a:t>
            </a:r>
          </a:p>
          <a:p>
            <a:pPr lvl="1">
              <a:buNone/>
            </a:pPr>
            <a:r>
              <a:rPr lang="hr-HR" sz="2000" dirty="0" smtClean="0"/>
              <a:t>UZV dokazana adenomioza ima negativan učinak na ishode IVF/ICSI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Salim,RBO,2012</a:t>
            </a:r>
          </a:p>
          <a:p>
            <a:pPr lvl="1"/>
            <a:r>
              <a:rPr lang="hr-HR" sz="2400" dirty="0" smtClean="0"/>
              <a:t>“Case series” studija : </a:t>
            </a:r>
          </a:p>
          <a:p>
            <a:pPr lvl="2"/>
            <a:r>
              <a:rPr lang="hr-HR" sz="2000" dirty="0" smtClean="0"/>
              <a:t>4 žene s A., ponavljana neuspjela implantacija </a:t>
            </a:r>
          </a:p>
          <a:p>
            <a:pPr lvl="2"/>
            <a:r>
              <a:rPr lang="hr-HR" sz="2000" dirty="0" smtClean="0"/>
              <a:t>Prolongirano davanje GnRH-a, IVF – sve trudnoće</a:t>
            </a:r>
          </a:p>
          <a:p>
            <a:pPr lvl="2"/>
            <a:r>
              <a:rPr lang="hr-HR" sz="2000" dirty="0" smtClean="0"/>
              <a:t>Prolongirano davanje GnRHa – pospješuje uspjeh IVF</a:t>
            </a:r>
          </a:p>
          <a:p>
            <a:pPr lvl="2">
              <a:buNone/>
            </a:pPr>
            <a:r>
              <a:rPr lang="hr-HR" sz="2000" dirty="0" smtClean="0"/>
              <a:t>  u žena s prethodno…        Temellen ,ANZJOG,2011   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Retrospektivna kohortna studija :</a:t>
            </a:r>
          </a:p>
          <a:p>
            <a:endParaRPr lang="hr-HR" sz="2400" dirty="0" smtClean="0"/>
          </a:p>
          <a:p>
            <a:pPr lvl="1"/>
            <a:r>
              <a:rPr lang="hr-HR" sz="2000" dirty="0" smtClean="0"/>
              <a:t>213 žena, a) 38 sa adenomiozom (17.84%), b) 175 bez adenomioze, protokol OS s GnRH-ant., IVF/ICSI, (3DTVUZV)</a:t>
            </a:r>
          </a:p>
          <a:p>
            <a:pPr lvl="1"/>
            <a:r>
              <a:rPr lang="hr-HR" sz="2000" dirty="0" smtClean="0"/>
              <a:t>Broj kliničkih vijabilnih trudnoća :</a:t>
            </a:r>
          </a:p>
          <a:p>
            <a:pPr lvl="1">
              <a:buNone/>
            </a:pPr>
            <a:r>
              <a:rPr lang="hr-HR" sz="2000" dirty="0" smtClean="0"/>
              <a:t>                            A/B – 23.6 % / 44.6%</a:t>
            </a:r>
          </a:p>
          <a:p>
            <a:pPr lvl="1"/>
            <a:r>
              <a:rPr lang="hr-HR" sz="2000" dirty="0" smtClean="0"/>
              <a:t>Statistički značajan pad broja kliničkih trudnoća u žena s adenomiozom , poslije IVF/ICSI      </a:t>
            </a:r>
          </a:p>
          <a:p>
            <a:pPr lvl="1"/>
            <a:r>
              <a:rPr lang="hr-HR" sz="2000" dirty="0" smtClean="0"/>
              <a:t>Sugerirano prolongirano davanje GnRH-a ženama s dokazanom adenomiozom, prije ulaska u postupak OS za IVF/ICSI, posebno onima s neuspjelim pokušajima IVF uz protokole OS s GnRH-antagonistima 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    Thalluri, HR,2012 </a:t>
            </a:r>
            <a:endParaRPr 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Retrospektivna studija :</a:t>
            </a:r>
          </a:p>
          <a:p>
            <a:pPr lvl="1"/>
            <a:r>
              <a:rPr lang="hr-HR" sz="2000" dirty="0" smtClean="0"/>
              <a:t>Donirane oocite, 3 grupe žena, IVF/ICSI :</a:t>
            </a:r>
          </a:p>
          <a:p>
            <a:pPr lvl="1"/>
            <a:r>
              <a:rPr lang="hr-HR" sz="2000" dirty="0" smtClean="0"/>
              <a:t>A. adenomioza/UZV+LPSC.ekscizija endometrioze</a:t>
            </a:r>
          </a:p>
          <a:p>
            <a:pPr lvl="1"/>
            <a:r>
              <a:rPr lang="hr-HR" sz="2000" dirty="0" smtClean="0"/>
              <a:t>B. bez adenomioze, endometriom/UZV, bez LPSC.</a:t>
            </a:r>
          </a:p>
          <a:p>
            <a:pPr lvl="1"/>
            <a:r>
              <a:rPr lang="hr-HR" sz="2000" dirty="0" smtClean="0"/>
              <a:t>C. bez UZV patologije, bez LPSC</a:t>
            </a:r>
          </a:p>
          <a:p>
            <a:pPr lvl="1"/>
            <a:r>
              <a:rPr lang="hr-HR" sz="2000" dirty="0" smtClean="0"/>
              <a:t>Broj implantacija : podjednako A,B i C</a:t>
            </a:r>
          </a:p>
          <a:p>
            <a:pPr lvl="1"/>
            <a:r>
              <a:rPr lang="hr-HR" sz="2000" dirty="0" smtClean="0"/>
              <a:t>Spontani pobačaji : A/ B i C,  st. načajno više</a:t>
            </a:r>
          </a:p>
          <a:p>
            <a:pPr lvl="1"/>
            <a:r>
              <a:rPr lang="hr-HR" sz="2000" dirty="0" smtClean="0"/>
              <a:t>Terminske trudnoće : A/ B i C, st.značajno manje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Martinez-Conejero,FS,2011</a:t>
            </a:r>
          </a:p>
          <a:p>
            <a:pPr lvl="1"/>
            <a:r>
              <a:rPr lang="hr-HR" sz="2000" dirty="0" smtClean="0"/>
              <a:t>Temeljem rezultata najkvalitetnije studije(Salim,2012), manji je broj implantacija, CPR i OPR, a više spontanih pobačaja u žena s adenomiozom, poslije IVF/ICSI</a:t>
            </a:r>
          </a:p>
          <a:p>
            <a:pPr lvl="1">
              <a:buNone/>
            </a:pPr>
            <a:r>
              <a:rPr lang="hr-HR" sz="2000" dirty="0" smtClean="0"/>
              <a:t>         Maheshwari,HRU,2012, Tomassetti,SRM,2013                           </a:t>
            </a: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Adenomioza-trudnoća,opstetrički ishodi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“case-control” studija</a:t>
            </a:r>
          </a:p>
          <a:p>
            <a:pPr lvl="1"/>
            <a:r>
              <a:rPr lang="hr-HR" sz="2000" dirty="0" smtClean="0"/>
              <a:t>Povišen rizik prijevremenog poroda (OR 1.84;95%CI 1.32-4.31)</a:t>
            </a:r>
          </a:p>
          <a:p>
            <a:pPr lvl="1"/>
            <a:r>
              <a:rPr lang="hr-HR" sz="2000" dirty="0" smtClean="0"/>
              <a:t>Povišen rizik prijevremenog prsnuća vodenjaka (OR 1.98;95% CI, 1.39-3.15)</a:t>
            </a:r>
          </a:p>
          <a:p>
            <a:pPr lvl="1">
              <a:buNone/>
            </a:pPr>
            <a:r>
              <a:rPr lang="hr-HR" sz="2000" dirty="0" smtClean="0"/>
              <a:t>                                    Juang,HR, 2007</a:t>
            </a:r>
          </a:p>
          <a:p>
            <a:pPr lvl="1"/>
            <a:endParaRPr lang="hr-HR" sz="2000" dirty="0" smtClean="0"/>
          </a:p>
          <a:p>
            <a:pPr lvl="1"/>
            <a:r>
              <a:rPr lang="hr-HR" sz="2400" dirty="0" smtClean="0"/>
              <a:t>29 “case reports”, od 1904-1984 g. :</a:t>
            </a:r>
          </a:p>
          <a:p>
            <a:pPr lvl="2"/>
            <a:r>
              <a:rPr lang="hr-HR" sz="2000" dirty="0" smtClean="0"/>
              <a:t>Povišen rizik opstetričkih komplikacija (ruptura ili preforacija uterusa, atonija uterusa s jakom hemoragijom)</a:t>
            </a:r>
          </a:p>
          <a:p>
            <a:pPr lvl="2"/>
            <a:r>
              <a:rPr lang="hr-HR" sz="2000" dirty="0" smtClean="0"/>
              <a:t>Više ektopičnih trudnoća</a:t>
            </a:r>
          </a:p>
          <a:p>
            <a:pPr lvl="2">
              <a:buNone/>
            </a:pPr>
            <a:r>
              <a:rPr lang="hr-HR" sz="2000" dirty="0" smtClean="0"/>
              <a:t>                                  Azziz, RM,1986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Nema RCT</a:t>
            </a:r>
          </a:p>
          <a:p>
            <a:r>
              <a:rPr lang="hr-HR" sz="2400" dirty="0" smtClean="0"/>
              <a:t>2 retrospektivne komparativne studije</a:t>
            </a:r>
          </a:p>
          <a:p>
            <a:r>
              <a:rPr lang="hr-HR" sz="2400" dirty="0" smtClean="0"/>
              <a:t>14 studija “case-series”</a:t>
            </a:r>
          </a:p>
          <a:p>
            <a:r>
              <a:rPr lang="hr-HR" sz="2400" dirty="0" smtClean="0"/>
              <a:t>6 “case report”</a:t>
            </a:r>
          </a:p>
          <a:p>
            <a:r>
              <a:rPr lang="hr-HR" sz="2400" dirty="0" smtClean="0"/>
              <a:t>Različiti terapijski pristupi :</a:t>
            </a:r>
          </a:p>
          <a:p>
            <a:pPr lvl="1"/>
            <a:r>
              <a:rPr lang="hr-HR" sz="2000" dirty="0" smtClean="0"/>
              <a:t>IUD-danazol ili ring-danazol</a:t>
            </a:r>
          </a:p>
          <a:p>
            <a:pPr lvl="1"/>
            <a:r>
              <a:rPr lang="hr-HR" sz="2000" dirty="0" smtClean="0"/>
              <a:t>GnRH-a ili konzervativna kirurgija + GnRH-a</a:t>
            </a:r>
          </a:p>
          <a:p>
            <a:pPr lvl="1"/>
            <a:r>
              <a:rPr lang="hr-HR" sz="2000" dirty="0" smtClean="0"/>
              <a:t>Konzervativna kirurgija </a:t>
            </a:r>
          </a:p>
          <a:p>
            <a:pPr lvl="1"/>
            <a:r>
              <a:rPr lang="hr-HR" sz="2000" dirty="0" smtClean="0"/>
              <a:t>Embolizacija a.uterine</a:t>
            </a:r>
          </a:p>
          <a:p>
            <a:pPr lvl="1"/>
            <a:r>
              <a:rPr lang="hr-HR" sz="2000" dirty="0" smtClean="0"/>
              <a:t>LPSC., parcijalna resekcija ili laparotomia</a:t>
            </a:r>
          </a:p>
          <a:p>
            <a:pPr lvl="1"/>
            <a:r>
              <a:rPr lang="hr-HR" sz="2000" dirty="0" smtClean="0"/>
              <a:t>Fokusirani UZV visokog intenziteta </a:t>
            </a:r>
          </a:p>
          <a:p>
            <a:pPr lvl="1">
              <a:buNone/>
            </a:pPr>
            <a:r>
              <a:rPr lang="hr-HR" sz="2000" dirty="0" smtClean="0"/>
              <a:t>                                                Mauashweri,HRU,2012</a:t>
            </a:r>
            <a:endParaRPr lang="en-U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IUD-danazol ili ring-Danazol</a:t>
            </a:r>
          </a:p>
          <a:p>
            <a:endParaRPr lang="hr-HR" dirty="0" smtClean="0"/>
          </a:p>
          <a:p>
            <a:pPr lvl="1"/>
            <a:r>
              <a:rPr lang="hr-HR" dirty="0" smtClean="0"/>
              <a:t>dvije “case-series” studije</a:t>
            </a:r>
          </a:p>
          <a:p>
            <a:pPr lvl="2"/>
            <a:r>
              <a:rPr lang="hr-HR" dirty="0" smtClean="0"/>
              <a:t>CPR – 41%             Igarashi,AJOG,2000</a:t>
            </a:r>
          </a:p>
          <a:p>
            <a:pPr lvl="2">
              <a:buNone/>
            </a:pPr>
            <a:r>
              <a:rPr lang="hr-HR" dirty="0" smtClean="0"/>
              <a:t>                                Igarashi,AJOG,1990</a:t>
            </a:r>
          </a:p>
          <a:p>
            <a:pPr lvl="2"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GnRH-a :</a:t>
            </a:r>
          </a:p>
          <a:p>
            <a:endParaRPr lang="hr-HR" dirty="0" smtClean="0"/>
          </a:p>
          <a:p>
            <a:pPr lvl="2"/>
            <a:r>
              <a:rPr lang="hr-HR" dirty="0" smtClean="0"/>
              <a:t>Dugotrajna terapija s GnRH-a, – spontane trudnoće nakon 24 mjeseca (6 od 7)</a:t>
            </a:r>
          </a:p>
          <a:p>
            <a:pPr lvl="2">
              <a:buNone/>
            </a:pPr>
            <a:endParaRPr lang="hr-HR" dirty="0" smtClean="0"/>
          </a:p>
          <a:p>
            <a:pPr lvl="2">
              <a:buNone/>
            </a:pPr>
            <a:r>
              <a:rPr lang="hr-HR" dirty="0" smtClean="0"/>
              <a:t>   Dvije “case-series” studije </a:t>
            </a:r>
          </a:p>
          <a:p>
            <a:pPr lvl="2">
              <a:buNone/>
            </a:pPr>
            <a:r>
              <a:rPr lang="hr-HR" dirty="0" smtClean="0"/>
              <a:t>          Nelson,FS,1993 i Huang,JRMOG,1999 </a:t>
            </a:r>
          </a:p>
          <a:p>
            <a:pPr lvl="2"/>
            <a:endParaRPr lang="hr-HR" dirty="0" smtClean="0"/>
          </a:p>
          <a:p>
            <a:pPr lvl="2">
              <a:buNone/>
            </a:pPr>
            <a:r>
              <a:rPr lang="hr-HR" dirty="0" smtClean="0"/>
              <a:t>   “case-report”  </a:t>
            </a:r>
          </a:p>
          <a:p>
            <a:pPr lvl="2">
              <a:buNone/>
            </a:pPr>
            <a:r>
              <a:rPr lang="hr-HR" dirty="0" smtClean="0"/>
              <a:t>                           Lin,CMJ,2000               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Konzervativna kirurgija+GnRH-a ili danazol:</a:t>
            </a:r>
          </a:p>
          <a:p>
            <a:pPr lvl="2"/>
            <a:r>
              <a:rPr lang="hr-HR" dirty="0" smtClean="0"/>
              <a:t>8 studija (4 “case-series”,4 “case-report”)</a:t>
            </a:r>
          </a:p>
          <a:p>
            <a:pPr lvl="2"/>
            <a:r>
              <a:rPr lang="hr-HR" dirty="0" smtClean="0"/>
              <a:t>6 studija GnRH-a, 2 danazol,postoperativno</a:t>
            </a:r>
          </a:p>
          <a:p>
            <a:pPr lvl="2"/>
            <a:r>
              <a:rPr lang="hr-HR" dirty="0" smtClean="0"/>
              <a:t>CPR- 88.2% (15 od 17 liječenih)</a:t>
            </a:r>
          </a:p>
          <a:p>
            <a:pPr lvl="2">
              <a:buNone/>
            </a:pPr>
            <a:r>
              <a:rPr lang="hr-HR" dirty="0" smtClean="0"/>
              <a:t>                                Mahshweri,HRU,2012</a:t>
            </a:r>
          </a:p>
          <a:p>
            <a:pPr lvl="2"/>
            <a:r>
              <a:rPr lang="hr-HR" dirty="0" smtClean="0"/>
              <a:t>Retrospektivna studija</a:t>
            </a:r>
          </a:p>
          <a:p>
            <a:pPr lvl="3"/>
            <a:r>
              <a:rPr lang="hr-HR" dirty="0" smtClean="0"/>
              <a:t>A.konzervativna kirurgija+GnRH-a</a:t>
            </a:r>
          </a:p>
          <a:p>
            <a:pPr lvl="3"/>
            <a:r>
              <a:rPr lang="hr-HR" dirty="0" smtClean="0"/>
              <a:t>B. samo GnRH-a</a:t>
            </a:r>
          </a:p>
          <a:p>
            <a:pPr lvl="3"/>
            <a:r>
              <a:rPr lang="hr-HR" dirty="0" smtClean="0"/>
              <a:t>LBR- A/B, 32% / 8% (OR 3.91,95%CI,1.06-14.43)</a:t>
            </a:r>
          </a:p>
          <a:p>
            <a:pPr lvl="3">
              <a:buNone/>
            </a:pPr>
            <a:r>
              <a:rPr lang="hr-HR" dirty="0" smtClean="0"/>
              <a:t>                                           Wang,OG,2009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Povijest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1860 g., Rokitansky – prvi opis adenomioze, žlijezde endometrija u  miometriju ,“cystosarcoma adenoid uterium “</a:t>
            </a:r>
          </a:p>
          <a:p>
            <a:r>
              <a:rPr lang="hr-HR" sz="2400" dirty="0" smtClean="0"/>
              <a:t>1925 g., Frankl – upotrebio termin adenomioza</a:t>
            </a:r>
          </a:p>
          <a:p>
            <a:r>
              <a:rPr lang="hr-HR" sz="2400" dirty="0" smtClean="0"/>
              <a:t>1972 g., Bird – današnja definicija adenomioze</a:t>
            </a:r>
          </a:p>
          <a:p>
            <a:r>
              <a:rPr lang="hr-HR" sz="2400" dirty="0" smtClean="0"/>
              <a:t>Dijagnoza – do sredine 80-ih isključivo PHD nakon histerektomije, poslije UZV i MRI</a:t>
            </a:r>
          </a:p>
          <a:p>
            <a:pPr lvl="1"/>
            <a:r>
              <a:rPr lang="hr-HR" sz="2000" dirty="0" smtClean="0"/>
              <a:t>1979 g., prvi pokušaj neinvazivne dijagnoze adenomioze - UZV ( Walsk, AJR, 1979 )</a:t>
            </a:r>
          </a:p>
          <a:p>
            <a:pPr lvl="1"/>
            <a:r>
              <a:rPr lang="hr-HR" sz="2000" dirty="0" smtClean="0"/>
              <a:t>1983 g., MRI – identifikacija nove funkcionalne zone endometrija, spoj endometrija i unutarnjeg miometrija,JZ-miometrija (Hricak, AJR,1983 )</a:t>
            </a:r>
          </a:p>
          <a:p>
            <a:pPr lvl="1"/>
            <a:r>
              <a:rPr lang="hr-HR" sz="2000" dirty="0" smtClean="0"/>
              <a:t>Danas – 3D-TVUZV i MRI, ali i HSC,LPSC biopsija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Konzervativna kirurgija: ekscizija adenomioze, LPSC ili Laparotomia</a:t>
            </a:r>
          </a:p>
          <a:p>
            <a:endParaRPr lang="hr-HR" dirty="0" smtClean="0"/>
          </a:p>
          <a:p>
            <a:pPr lvl="2"/>
            <a:r>
              <a:rPr lang="hr-HR" dirty="0" smtClean="0"/>
              <a:t>LBR – 36.2% ( 21 od 58)</a:t>
            </a:r>
          </a:p>
          <a:p>
            <a:pPr lvl="2"/>
            <a:r>
              <a:rPr lang="hr-HR" dirty="0" smtClean="0"/>
              <a:t>Tri “case-series”  studije</a:t>
            </a:r>
          </a:p>
          <a:p>
            <a:pPr lvl="2">
              <a:buNone/>
            </a:pPr>
            <a:r>
              <a:rPr lang="hr-HR" dirty="0" smtClean="0"/>
              <a:t>                     Tadjerouni,GRG,1995</a:t>
            </a:r>
          </a:p>
          <a:p>
            <a:pPr lvl="2">
              <a:buNone/>
            </a:pPr>
            <a:r>
              <a:rPr lang="hr-HR" dirty="0" smtClean="0"/>
              <a:t>                     Takeuchi,JMIG,2006</a:t>
            </a:r>
          </a:p>
          <a:p>
            <a:pPr lvl="2">
              <a:buNone/>
            </a:pPr>
            <a:r>
              <a:rPr lang="hr-HR" dirty="0" smtClean="0"/>
              <a:t>                     Strizhakov,AK,1995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Usporedba kirurških tehnika: klasična adenomiomektomija (A) i modificirana s H-incizijom (B)</a:t>
            </a:r>
          </a:p>
          <a:p>
            <a:pPr lvl="1"/>
            <a:r>
              <a:rPr lang="hr-HR" dirty="0" smtClean="0"/>
              <a:t>Broj trudnoća A/B – 0% / 50% (OR,0.14,95%CI,0.0-4.4)</a:t>
            </a:r>
          </a:p>
          <a:p>
            <a:pPr lvl="1"/>
            <a:r>
              <a:rPr lang="hr-HR" dirty="0" smtClean="0"/>
              <a:t>Vrijeme do trudnoće – postoperativno</a:t>
            </a:r>
          </a:p>
          <a:p>
            <a:pPr lvl="1">
              <a:buNone/>
            </a:pPr>
            <a:r>
              <a:rPr lang="hr-HR" dirty="0" smtClean="0"/>
              <a:t>    4-6 mjeseci</a:t>
            </a:r>
          </a:p>
          <a:p>
            <a:pPr lvl="1">
              <a:buNone/>
            </a:pPr>
            <a:r>
              <a:rPr lang="hr-HR" dirty="0" smtClean="0"/>
              <a:t>                           Fujushita,GOI,2008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dirty="0" smtClean="0"/>
              <a:t>Prospektivna studija,”case-series” (1998-2008 g.),104 žene s jakom adenomiozom , “triple-flap method”(MRI,PHD)</a:t>
            </a:r>
          </a:p>
          <a:p>
            <a:pPr lvl="2"/>
            <a:r>
              <a:rPr lang="hr-HR" dirty="0" smtClean="0"/>
              <a:t>Recidivi adenomioze ,4/104</a:t>
            </a:r>
          </a:p>
          <a:p>
            <a:pPr lvl="2"/>
            <a:r>
              <a:rPr lang="hr-HR" dirty="0" smtClean="0"/>
              <a:t>Značajno manje hipermenoreja,dismenoreja,</a:t>
            </a:r>
          </a:p>
          <a:p>
            <a:pPr lvl="2">
              <a:buNone/>
            </a:pPr>
            <a:r>
              <a:rPr lang="hr-HR" dirty="0" smtClean="0"/>
              <a:t>    uglavnom uredan ciklus</a:t>
            </a:r>
          </a:p>
          <a:p>
            <a:pPr lvl="2"/>
            <a:r>
              <a:rPr lang="hr-HR" dirty="0" smtClean="0"/>
              <a:t>61.5% trudnoća (16/26), 4 spontano, 12 IVF</a:t>
            </a:r>
          </a:p>
          <a:p>
            <a:pPr lvl="2"/>
            <a:r>
              <a:rPr lang="hr-HR" dirty="0" smtClean="0"/>
              <a:t>14 elektivni S.C., terminske trudnoće</a:t>
            </a:r>
          </a:p>
          <a:p>
            <a:pPr lvl="2"/>
            <a:r>
              <a:rPr lang="hr-HR" dirty="0" smtClean="0"/>
              <a:t>2 spontana pobačaja (5 i 12 tj.)</a:t>
            </a:r>
          </a:p>
          <a:p>
            <a:pPr lvl="2"/>
            <a:r>
              <a:rPr lang="hr-HR" dirty="0" smtClean="0"/>
              <a:t> bez rupture                    Osada,RBO,2011</a:t>
            </a:r>
          </a:p>
          <a:p>
            <a:pPr lvl="2"/>
            <a:endParaRPr lang="hr-HR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Liječenje neplodnosti žena s adenomiozom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Embolizacija a. uterina</a:t>
            </a:r>
          </a:p>
          <a:p>
            <a:pPr lvl="1"/>
            <a:r>
              <a:rPr lang="hr-HR" dirty="0" smtClean="0"/>
              <a:t>LBR- 83.3% (5 od 6), nakon 35 mjeseci</a:t>
            </a:r>
          </a:p>
          <a:p>
            <a:pPr lvl="1">
              <a:buNone/>
            </a:pPr>
            <a:r>
              <a:rPr lang="hr-HR" dirty="0" smtClean="0"/>
              <a:t>                                    KIM,CJR,2005</a:t>
            </a:r>
          </a:p>
          <a:p>
            <a:pPr lvl="1">
              <a:buNone/>
            </a:pPr>
            <a:endParaRPr lang="hr-HR" dirty="0" smtClean="0"/>
          </a:p>
          <a:p>
            <a:pPr lvl="1"/>
            <a:r>
              <a:rPr lang="hr-HR" sz="3200" dirty="0" smtClean="0"/>
              <a:t>Fokusirani UZV visokog intenziteta </a:t>
            </a:r>
            <a:r>
              <a:rPr lang="hr-HR" dirty="0" smtClean="0"/>
              <a:t>– MRI</a:t>
            </a:r>
          </a:p>
          <a:p>
            <a:pPr lvl="1">
              <a:buNone/>
            </a:pPr>
            <a:r>
              <a:rPr lang="hr-HR" dirty="0" smtClean="0"/>
              <a:t>       Prva uspješna trudnoća</a:t>
            </a:r>
          </a:p>
          <a:p>
            <a:pPr lvl="1">
              <a:buNone/>
            </a:pPr>
            <a:r>
              <a:rPr lang="hr-HR" dirty="0" smtClean="0"/>
              <a:t>                              Rabinovici,HR,2006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Zaključak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Nema kvalitetnih dokaza da adenomioza uzrokuje neplodnost (nema RCT, “preklapanje” sa endometriozom)</a:t>
            </a:r>
          </a:p>
          <a:p>
            <a:r>
              <a:rPr lang="hr-HR" sz="2400" dirty="0" smtClean="0"/>
              <a:t>Temeljem ograničenih dokaza čini se postoji uzročno-posljedična veza adenomioze i neplodnost (čvrsti dokazi jedino na babonima)</a:t>
            </a:r>
          </a:p>
          <a:p>
            <a:r>
              <a:rPr lang="hr-HR" sz="2400" dirty="0" smtClean="0"/>
              <a:t>Dokazana povezanost stupnja adenomioze i abnormalnih uterotubalnih kontrakcija (HSSG)  </a:t>
            </a:r>
          </a:p>
          <a:p>
            <a:r>
              <a:rPr lang="hr-HR" sz="2400" dirty="0" smtClean="0"/>
              <a:t>Moguća visoka pojavnost adenomioza u neplodnih žena s endometrioziom i jakim simptomima</a:t>
            </a:r>
          </a:p>
          <a:p>
            <a:r>
              <a:rPr lang="hr-HR" sz="2400" dirty="0" smtClean="0"/>
              <a:t>Nema terapije s dokazanom učinkovitosti u liječenje neplodnih žena s adenomiozom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Zaključak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Adenomioza ima dokazano negativan učinak na  spontano začeće nakon kirurške terapije endometzrioze</a:t>
            </a:r>
          </a:p>
          <a:p>
            <a:r>
              <a:rPr lang="hr-HR" sz="2400" dirty="0" smtClean="0"/>
              <a:t>Adenomioza ima dokazano negativan učinak na uspješnost IVF/ICSI</a:t>
            </a:r>
          </a:p>
          <a:p>
            <a:r>
              <a:rPr lang="hr-HR" sz="2400" dirty="0" smtClean="0"/>
              <a:t>Adenomioza može uzrokovati prijevremeni porod,prijevremeno prsnuće vodenjaka, te opstetričke komplikacije </a:t>
            </a:r>
          </a:p>
          <a:p>
            <a:r>
              <a:rPr lang="hr-HR" sz="2400" dirty="0" smtClean="0"/>
              <a:t>Za očekivati je sve češća dijagnoza adenomioze u neplodnih žena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Definicija i simptomi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Benigna invazija endometrija u miometrij</a:t>
            </a:r>
          </a:p>
          <a:p>
            <a:r>
              <a:rPr lang="hr-HR" sz="2400" dirty="0" smtClean="0"/>
              <a:t>Mikroskopski: ektopične ne-neoplastične</a:t>
            </a:r>
            <a:r>
              <a:rPr lang="hr-HR" dirty="0" smtClean="0"/>
              <a:t> </a:t>
            </a:r>
            <a:r>
              <a:rPr lang="hr-HR" sz="2400" dirty="0" smtClean="0"/>
              <a:t>žlijezde i stroma endometrija okružene hiperplastičnim i hipertrofičnim miometrijem </a:t>
            </a:r>
          </a:p>
          <a:p>
            <a:pPr>
              <a:buNone/>
            </a:pPr>
            <a:r>
              <a:rPr lang="hr-HR" sz="2400" dirty="0" smtClean="0"/>
              <a:t> 	                                  Bird,AJOG,1972                                        </a:t>
            </a:r>
          </a:p>
          <a:p>
            <a:r>
              <a:rPr lang="hr-HR" sz="2400" dirty="0" smtClean="0"/>
              <a:t>Klinički simptomi: </a:t>
            </a:r>
          </a:p>
          <a:p>
            <a:pPr lvl="1"/>
            <a:r>
              <a:rPr lang="hr-HR" sz="2000" dirty="0" smtClean="0"/>
              <a:t>35% žena s adenomiozom – bez simptoma</a:t>
            </a:r>
          </a:p>
          <a:p>
            <a:pPr lvl="1"/>
            <a:r>
              <a:rPr lang="hr-HR" sz="2000" dirty="0" smtClean="0"/>
              <a:t>Mekan, difuzno povećan uterus </a:t>
            </a:r>
          </a:p>
          <a:p>
            <a:pPr lvl="1"/>
            <a:r>
              <a:rPr lang="hr-HR" sz="2000" dirty="0" smtClean="0"/>
              <a:t>Menoragija, 40-50%</a:t>
            </a:r>
          </a:p>
          <a:p>
            <a:pPr lvl="1"/>
            <a:r>
              <a:rPr lang="hr-HR" sz="2000" dirty="0" smtClean="0"/>
              <a:t>Dismenoreja, 10-30%</a:t>
            </a:r>
          </a:p>
          <a:p>
            <a:pPr lvl="1"/>
            <a:r>
              <a:rPr lang="hr-HR" sz="2000" dirty="0" smtClean="0"/>
              <a:t>Metroragija, 10-12%</a:t>
            </a:r>
          </a:p>
          <a:p>
            <a:pPr lvl="1"/>
            <a:r>
              <a:rPr lang="hr-HR" sz="2000" dirty="0" smtClean="0"/>
              <a:t>Dispareunija, 7%</a:t>
            </a:r>
          </a:p>
          <a:p>
            <a:pPr lvl="1"/>
            <a:r>
              <a:rPr lang="hr-HR" sz="2000" dirty="0" smtClean="0"/>
              <a:t>Dishezija, 5%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Epidemiologija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1% žena ima adenomiozu (Devlieger,HRU,2003)</a:t>
            </a:r>
          </a:p>
          <a:p>
            <a:r>
              <a:rPr lang="hr-HR" sz="2400" dirty="0" smtClean="0"/>
              <a:t>5-70% u općoj populaciji (Azziz, OGCDNA,1989)</a:t>
            </a:r>
          </a:p>
          <a:p>
            <a:r>
              <a:rPr lang="hr-HR" sz="2400" dirty="0" smtClean="0"/>
              <a:t>20-60% histerektomija nađena adenomioza (Bird, AJOG, 1972 i Vercellini, HR,1995)</a:t>
            </a:r>
          </a:p>
          <a:p>
            <a:r>
              <a:rPr lang="hr-HR" sz="2400" dirty="0" smtClean="0"/>
              <a:t>70-80% adenomioze nađeno u žena u 4. i 5. deceniji života, 90% multipare (Azziz,OGCNA,1989 i Lee,AJOG,1984)</a:t>
            </a:r>
          </a:p>
          <a:p>
            <a:r>
              <a:rPr lang="hr-HR" sz="2400" dirty="0" smtClean="0"/>
              <a:t>5-25% adenomioze u žena mlađih od 39 g.</a:t>
            </a:r>
          </a:p>
          <a:p>
            <a:pPr>
              <a:buNone/>
            </a:pPr>
            <a:r>
              <a:rPr lang="hr-HR" sz="2400" dirty="0" smtClean="0"/>
              <a:t>    5-10% u žena starijih od </a:t>
            </a:r>
            <a:r>
              <a:rPr lang="hr-HR" sz="2400" dirty="0" smtClean="0"/>
              <a:t>60g</a:t>
            </a:r>
            <a:r>
              <a:rPr lang="hr-HR" sz="2400" dirty="0" smtClean="0"/>
              <a:t>. (Benson, AJOG,1958 )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Adenomioza-endometrioza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Adenomioza se nađe u </a:t>
            </a:r>
            <a:r>
              <a:rPr lang="hr-HR" sz="2400" dirty="0" smtClean="0"/>
              <a:t>:</a:t>
            </a:r>
          </a:p>
          <a:p>
            <a:pPr lvl="1"/>
            <a:r>
              <a:rPr lang="hr-HR" sz="2400" dirty="0" smtClean="0"/>
              <a:t>27-79% žena s endometriozom</a:t>
            </a:r>
          </a:p>
          <a:p>
            <a:pPr lvl="1">
              <a:buNone/>
            </a:pPr>
            <a:r>
              <a:rPr lang="hr-HR" sz="2400" dirty="0" smtClean="0"/>
              <a:t>                                           Campo,RBO,2012</a:t>
            </a:r>
          </a:p>
          <a:p>
            <a:pPr lvl="1"/>
            <a:r>
              <a:rPr lang="hr-HR" sz="2400" dirty="0" smtClean="0"/>
              <a:t>34.6% žena s DIE (nakon histerektomije,PHD)</a:t>
            </a:r>
          </a:p>
          <a:p>
            <a:pPr lvl="1"/>
            <a:r>
              <a:rPr lang="hr-HR" sz="2400" dirty="0" smtClean="0"/>
              <a:t>39.9% žena s endometriozom (nepravilna  ili zadebljana JZ-miometrija,MRI ili 3D-TV UZV)</a:t>
            </a:r>
          </a:p>
          <a:p>
            <a:pPr lvl="1">
              <a:buNone/>
            </a:pPr>
            <a:r>
              <a:rPr lang="hr-HR" sz="2400" dirty="0" smtClean="0"/>
              <a:t>                                      Larsen,EJOGRB,201</a:t>
            </a:r>
          </a:p>
          <a:p>
            <a:pPr lvl="1"/>
            <a:r>
              <a:rPr lang="hr-HR" sz="2400" dirty="0" smtClean="0"/>
              <a:t>42.7% žena s endometriozom, dismenorejom, dispareunijom, te u žena s endometriozom crijeva (Gonzales,GS,2012)</a:t>
            </a:r>
          </a:p>
          <a:p>
            <a:pPr lvl="1"/>
            <a:r>
              <a:rPr lang="hr-HR" sz="2400" dirty="0" smtClean="0"/>
              <a:t>64% žena s leiomiomima </a:t>
            </a:r>
          </a:p>
          <a:p>
            <a:pPr lvl="1">
              <a:buNone/>
            </a:pPr>
            <a:r>
              <a:rPr lang="hr-HR" sz="2400" dirty="0" smtClean="0"/>
              <a:t>                                Kairi-Vassilaton,EJGO,2004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Postoje samo indirektni pokazatelji ili nesigurni (nekvalitetni) dokazi</a:t>
            </a:r>
          </a:p>
          <a:p>
            <a:pPr lvl="1"/>
            <a:r>
              <a:rPr lang="hr-HR" sz="2400" dirty="0" smtClean="0"/>
              <a:t>54% neplodnih mladih žena s dismenorejom i/ili menoragijom ima adenomiozu (MRI)</a:t>
            </a:r>
          </a:p>
          <a:p>
            <a:pPr lvl="1">
              <a:buNone/>
            </a:pPr>
            <a:r>
              <a:rPr lang="hr-HR" sz="2400" dirty="0" smtClean="0"/>
              <a:t>                                            de Souza,CR,1995</a:t>
            </a:r>
          </a:p>
          <a:p>
            <a:pPr lvl="1"/>
            <a:r>
              <a:rPr lang="hr-HR" sz="2400" dirty="0" smtClean="0"/>
              <a:t>27% neplodnih žena s zdjeličnom endometriozom (LPSC,PHD) ima adenomiozu (MRI)                                  Bazot,HR,2006</a:t>
            </a:r>
          </a:p>
          <a:p>
            <a:pPr lvl="1"/>
            <a:r>
              <a:rPr lang="hr-HR" sz="2400" dirty="0" smtClean="0"/>
              <a:t>JZ-miometrija značajno je deblja u neplodnih žena s endometriozom, u žena s 3. i 4. stupnjem,  u odnosu na žene s 1.i 2. stupanjem endometrioze ( MRI)              Kunz,HR,2005                       </a:t>
            </a:r>
          </a:p>
          <a:p>
            <a:pPr lvl="1">
              <a:buNone/>
            </a:pPr>
            <a:r>
              <a:rPr lang="hr-HR" sz="2400" dirty="0" smtClean="0"/>
              <a:t>                                                    Kunz,HR,2005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Epidemiologija,učestalost…</a:t>
            </a:r>
          </a:p>
          <a:p>
            <a:pPr lvl="1"/>
            <a:r>
              <a:rPr lang="hr-HR" sz="2000" dirty="0" smtClean="0"/>
              <a:t>Do sredine 80-ih dijagnoza adenomioze – 4.i 5.decenij života, histerektomija,PHD…neplodnost ?!!</a:t>
            </a:r>
          </a:p>
          <a:p>
            <a:pPr lvl="1"/>
            <a:r>
              <a:rPr lang="hr-HR" sz="2000" dirty="0" smtClean="0"/>
              <a:t>Danas- odgađanje prvog poroda do kasnih 30-ih ili ranih 40-ih,značajno bolja i neagresivna dijagnoza ,UZV i MRI </a:t>
            </a:r>
          </a:p>
          <a:p>
            <a:pPr lvl="1"/>
            <a:r>
              <a:rPr lang="hr-HR" sz="2000" dirty="0" smtClean="0"/>
              <a:t>Sve češće se nalazi adenomioza u neplodnih žena; stoga se čini da epidemiološka veza postaje sve očitija</a:t>
            </a:r>
          </a:p>
          <a:p>
            <a:pPr lvl="1"/>
            <a:r>
              <a:rPr lang="hr-HR" sz="2000" dirty="0" smtClean="0"/>
              <a:t>Nema niti jedne studije o učestalosti adenomioze u neplodnih žena </a:t>
            </a:r>
          </a:p>
          <a:p>
            <a:pPr lvl="1"/>
            <a:r>
              <a:rPr lang="hr-HR" sz="2000" dirty="0" smtClean="0"/>
              <a:t>Puno dokaza o jakoj vezi adenomioze i endometrioze</a:t>
            </a:r>
          </a:p>
          <a:p>
            <a:pPr lvl="1"/>
            <a:r>
              <a:rPr lang="hr-HR" sz="2000" dirty="0" smtClean="0"/>
              <a:t>Značajno veća učestalost adenomioze u neplodnih žena s endometriozom i simptomima</a:t>
            </a:r>
          </a:p>
          <a:p>
            <a:pPr lvl="1"/>
            <a:r>
              <a:rPr lang="hr-HR" sz="2000" dirty="0" smtClean="0"/>
              <a:t>Učestalost adenomioze u neplodnih žena nije danas još moguće odrediti                      Mahasweri,HRU,2012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Adenomioza-neplodnost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Jaka veza?</a:t>
            </a:r>
          </a:p>
          <a:p>
            <a:pPr>
              <a:buNone/>
            </a:pPr>
            <a:endParaRPr lang="hr-HR" sz="2400" dirty="0" smtClean="0"/>
          </a:p>
          <a:p>
            <a:pPr lvl="1"/>
            <a:r>
              <a:rPr lang="hr-HR" sz="2400" dirty="0" smtClean="0"/>
              <a:t>Malo je kvalitetnih studija i dokaza</a:t>
            </a:r>
          </a:p>
          <a:p>
            <a:pPr lvl="1"/>
            <a:r>
              <a:rPr lang="hr-HR" sz="2400" dirty="0" smtClean="0"/>
              <a:t>U većini studija “preklapanje” s endometriozom</a:t>
            </a:r>
          </a:p>
          <a:p>
            <a:pPr lvl="1">
              <a:buNone/>
            </a:pPr>
            <a:r>
              <a:rPr lang="hr-HR" sz="2400" dirty="0" smtClean="0"/>
              <a:t>                                         D,Hooghe,SRM,2003</a:t>
            </a:r>
          </a:p>
          <a:p>
            <a:pPr lvl="1">
              <a:buNone/>
            </a:pPr>
            <a:endParaRPr lang="hr-HR" sz="2400" dirty="0" smtClean="0"/>
          </a:p>
          <a:p>
            <a:pPr lvl="1"/>
            <a:r>
              <a:rPr lang="hr-HR" sz="2400" dirty="0" smtClean="0"/>
              <a:t>Najbolji dokaz jake,direkte uzročno posljedične veze adenomioze i neplodnosti – studija na babonima</a:t>
            </a:r>
          </a:p>
          <a:p>
            <a:pPr lvl="1">
              <a:buNone/>
            </a:pPr>
            <a:r>
              <a:rPr lang="hr-HR" sz="2400" dirty="0" smtClean="0"/>
              <a:t>                                           Barrier,FS,2004</a:t>
            </a:r>
          </a:p>
          <a:p>
            <a:pPr lvl="1"/>
            <a:endParaRPr lang="hr-HR" sz="2000" dirty="0" smtClean="0"/>
          </a:p>
          <a:p>
            <a:pPr lvl="1">
              <a:buNone/>
            </a:pPr>
            <a:endParaRPr lang="hr-HR" sz="2000" dirty="0" smtClean="0"/>
          </a:p>
          <a:p>
            <a:pPr lvl="1">
              <a:buNone/>
            </a:pPr>
            <a:r>
              <a:rPr lang="hr-HR" sz="2000" dirty="0" smtClean="0"/>
              <a:t>			   	</a:t>
            </a:r>
            <a:endParaRPr lang="hr-HR" sz="12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dical design template">
  <a:themeElements>
    <a:clrScheme name="">
      <a:dk1>
        <a:srgbClr val="003366"/>
      </a:dk1>
      <a:lt1>
        <a:srgbClr val="FFFFFF"/>
      </a:lt1>
      <a:dk2>
        <a:srgbClr val="FFFFFF"/>
      </a:dk2>
      <a:lt2>
        <a:srgbClr val="000000"/>
      </a:lt2>
      <a:accent1>
        <a:srgbClr val="8EB3C8"/>
      </a:accent1>
      <a:accent2>
        <a:srgbClr val="6F97B3"/>
      </a:accent2>
      <a:accent3>
        <a:srgbClr val="FFFFFF"/>
      </a:accent3>
      <a:accent4>
        <a:srgbClr val="002A56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template</Template>
  <TotalTime>1350</TotalTime>
  <Words>2136</Words>
  <Application>Microsoft Office PowerPoint</Application>
  <PresentationFormat>On-screen Show (4:3)</PresentationFormat>
  <Paragraphs>329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Medical design template</vt:lpstr>
      <vt:lpstr>Adenomioza i neplodnost</vt:lpstr>
      <vt:lpstr>PowerPoint Presentation</vt:lpstr>
      <vt:lpstr>Povijest</vt:lpstr>
      <vt:lpstr>Definicija i simptomi</vt:lpstr>
      <vt:lpstr>Epidemiologija</vt:lpstr>
      <vt:lpstr>Adenomioza-endometrioza</vt:lpstr>
      <vt:lpstr>Adenomioza-neplodnost</vt:lpstr>
      <vt:lpstr>Adenomioza-neplodnost</vt:lpstr>
      <vt:lpstr>Adenomioza-neplodnost</vt:lpstr>
      <vt:lpstr>Adenomioza-neplodnost</vt:lpstr>
      <vt:lpstr>Adenomioza-neplodnost</vt:lpstr>
      <vt:lpstr>Patofiziologija adenomioza-neplodnost</vt:lpstr>
      <vt:lpstr>Patofiziologija adenomioza-neplodnost</vt:lpstr>
      <vt:lpstr>Patofiziologija adenomioza-neplodnost</vt:lpstr>
      <vt:lpstr>Adenomoza-reprodukcija</vt:lpstr>
      <vt:lpstr>Adenomioza-reprodukcija</vt:lpstr>
      <vt:lpstr>PowerPoint Presentation</vt:lpstr>
      <vt:lpstr>PowerPoint Presentation</vt:lpstr>
      <vt:lpstr>PowerPoint Presentation</vt:lpstr>
      <vt:lpstr>PowerPoint Presentation</vt:lpstr>
      <vt:lpstr>             </vt:lpstr>
      <vt:lpstr>PowerPoint Presentation</vt:lpstr>
      <vt:lpstr>PowerPoint Presentation</vt:lpstr>
      <vt:lpstr>PowerPoint Presentation</vt:lpstr>
      <vt:lpstr>Adenomioza-trudnoća,opstetrički ishodi</vt:lpstr>
      <vt:lpstr>Liječenje neplodnosti žena s adenomiozom</vt:lpstr>
      <vt:lpstr>Liječenje neplodnosti žena s adenomiozom</vt:lpstr>
      <vt:lpstr>Liječenje neplodnosti žena s adenomiozom</vt:lpstr>
      <vt:lpstr>Liječenje neplodnosti žena s adenomiozom</vt:lpstr>
      <vt:lpstr>Liječenje neplodnosti žena s adenomiozom</vt:lpstr>
      <vt:lpstr>Liječenje neplodnosti žena s adenomiozom</vt:lpstr>
      <vt:lpstr> </vt:lpstr>
      <vt:lpstr>Liječenje neplodnosti žena s adenomiozom</vt:lpstr>
      <vt:lpstr>Zaključak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Individualni odabir optimalne oralne hormonske kontracepcije</dc:title>
  <dc:creator>korisnik</dc:creator>
  <cp:lastModifiedBy>Paligasi</cp:lastModifiedBy>
  <cp:revision>323</cp:revision>
  <dcterms:created xsi:type="dcterms:W3CDTF">2011-04-19T07:38:12Z</dcterms:created>
  <dcterms:modified xsi:type="dcterms:W3CDTF">2013-09-06T12:48:59Z</dcterms:modified>
</cp:coreProperties>
</file>